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8" r:id="rId2"/>
  </p:sldMasterIdLst>
  <p:notesMasterIdLst>
    <p:notesMasterId r:id="rId23"/>
  </p:notesMasterIdLst>
  <p:sldIdLst>
    <p:sldId id="256" r:id="rId3"/>
    <p:sldId id="260" r:id="rId4"/>
    <p:sldId id="281" r:id="rId5"/>
    <p:sldId id="261" r:id="rId6"/>
    <p:sldId id="262" r:id="rId7"/>
    <p:sldId id="263" r:id="rId8"/>
    <p:sldId id="282" r:id="rId9"/>
    <p:sldId id="265" r:id="rId10"/>
    <p:sldId id="283" r:id="rId11"/>
    <p:sldId id="264" r:id="rId12"/>
    <p:sldId id="266" r:id="rId13"/>
    <p:sldId id="285" r:id="rId14"/>
    <p:sldId id="267" r:id="rId15"/>
    <p:sldId id="284" r:id="rId16"/>
    <p:sldId id="277" r:id="rId17"/>
    <p:sldId id="280" r:id="rId18"/>
    <p:sldId id="276" r:id="rId19"/>
    <p:sldId id="257" r:id="rId20"/>
    <p:sldId id="25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14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71E74-2AAF-4F59-A803-C8A0AB2B06E5}" type="datetimeFigureOut">
              <a:rPr lang="en-CA" smtClean="0"/>
              <a:t>2018-10-27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15F65-E171-40C6-8E23-81457EEE8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516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IBM's Watson, the supercomputer that defeated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Jeopardy!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champions, depends on ninety IBM Power 750 servers, each of which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 around one thousand watts.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15F65-E171-40C6-8E23-81457EEE89F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812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of the 10</a:t>
            </a:r>
            <a:r>
              <a:rPr lang="en-CA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(one hundred billion) neurons has on average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7,000 synaptic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connections to other neurons. It has been estimated that the brain of a three-year-old child has about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CA" sz="1200" b="1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synapses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 quadrillion)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15F65-E171-40C6-8E23-81457EEE89F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137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A6A0FB2-60A6-44D2-8B59-485D59A78CF4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9790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6DF57-A316-45E1-BE4C-06C15183928A}" type="datetime1">
              <a:rPr lang="en-CA" smtClean="0"/>
              <a:t>2018-10-27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44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41C9-8FF8-4EB5-ACC9-FF2FE439AD36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6260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BB6C-4ABF-4310-A04B-D56DE9DFFF9D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07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DEE1-C600-4DE3-B462-46F3831ADF2E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36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554A-1655-4785-9484-A438CF25403B}" type="datetime1">
              <a:rPr lang="en-CA" smtClean="0"/>
              <a:t>2018-10-27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99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B9860-26A1-41C0-AF7E-074A83ED1839}" type="datetime1">
              <a:rPr lang="en-CA" smtClean="0"/>
              <a:t>2018-10-27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0570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2A32-F532-426A-98EB-F28392E45F55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514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48D7D-73A2-4B82-A354-3E6B2789E6D6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91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07E0-8F6C-46A8-8054-A487D31F1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ED6C9-5F8A-4969-93EC-713B7C8D2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D3831-97A6-4016-BE80-760ACBD9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A0FB2-60A6-44D2-8B59-485D59A78CF4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D19D-3E91-4FF2-8738-F562CE72D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D264B-1072-4F4E-B7BE-9DEE6066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16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4CD3-57F7-4DCC-88E6-6F2E0F43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9A36F-CC66-4864-977C-4CE13E6CF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ED087-58F6-46E9-A11E-9C2A289E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D943E-8F4E-4537-AC13-B60A5B8A9A43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93529-F99C-4FD6-BB7D-16097F653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99E33-C664-4DEF-A497-F3FA0AA1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48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D943E-8F4E-4537-AC13-B60A5B8A9A43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86817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8CFE-8BE0-4794-914A-222FAEF2E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ECC04-F39D-4E3A-A414-21905572B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8CA6D-9953-46F8-945C-0BBA6D988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4F57-3800-4239-8CED-E3775B4B7F38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9C352-F07B-4862-804A-482B03CA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EBDA0-D536-4BC2-AC2C-864CED14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8253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D8CC-4CA5-408E-9186-D47511AE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2C0D8-9D34-4F39-96F8-6CC84EDE5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5BA40-DF6A-48E9-8D08-4F32ED094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4BAB2-0CD5-4AB5-AC35-03A7772E0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5677-A699-45D8-BACF-3803E4EC9F65}" type="datetime1">
              <a:rPr lang="en-CA" smtClean="0"/>
              <a:t>2018-10-27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78928-FC44-447A-BCDF-68CE5A76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FA904-ED0E-4427-A8AE-EA71AEAF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716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1216-11E2-4A3A-ACA3-CD30ACA8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E1051-D246-4C3D-A429-FA09AFC9F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F878D-BA67-4AA3-9BFD-CD517D079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FD560-16EE-47C1-B05C-C3B3DB458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A0E6C-C57C-4495-8C7E-253EA27DC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83D52-F7D2-4A66-907F-B179460B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0C9EA-0E1C-4679-8746-6635EC161E95}" type="datetime1">
              <a:rPr lang="en-CA" smtClean="0"/>
              <a:t>2018-10-27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D7380-597C-4B0F-A019-1806A1F2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B7171-8571-4D48-9570-EE611EBF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734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7753-1F6A-4648-99DF-9ADA7BB6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7C5195-D5CB-40DC-8153-98E3E55B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31A4-2F87-40B8-9B24-47A206E8FC56}" type="datetime1">
              <a:rPr lang="en-CA" smtClean="0"/>
              <a:t>2018-10-27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39F9-C452-4DCB-BF59-6D4D691EE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7F928-DBEF-4B54-9181-A9CA5B75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9597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BE6404-D1F0-4756-A4F4-D44A33255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8F60-A4FE-479B-B868-B964BD46277D}" type="datetime1">
              <a:rPr lang="en-CA" smtClean="0"/>
              <a:t>2018-10-27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B8F7A-BECA-494C-BDC5-A42954BAC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77FDF-32E5-4715-B6B3-23E80A94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8159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E15D-ED3E-43F1-A9E8-8BDEB742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245F-CF3A-4421-9B60-A423E3984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5A992-7DDE-48BA-8F4F-F383E4EB1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52AA4-2DC0-483F-881F-3A3F6693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CA2F-A74C-4E1E-B6CB-2203A25D28DD}" type="datetime1">
              <a:rPr lang="en-CA" smtClean="0"/>
              <a:t>2018-10-27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C4499-4847-47B4-AEE1-6185044C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81CA9-56BE-4455-96E4-FB2D7877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3983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1885-CF6A-47DE-AC2E-8AB3F93F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49ABBC-D1D6-40EA-8836-C59B1C48E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40950-D954-4302-9AB5-17EAC7820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59406-8ED8-4867-BC65-DEA9E1254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DD7A1-1FDE-42D3-B1EE-7DB265F48D56}" type="datetime1">
              <a:rPr lang="en-CA" smtClean="0"/>
              <a:t>2018-10-27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046B4-FC06-4954-9E30-A302A6DD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4B6AF-E1C1-400C-91E4-DB50C74D0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94654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BC7B-201C-4B9F-AC31-D02C4BA1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B719F-88CD-47C0-B83C-50DAABAD1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9D903-58D5-4F1F-B6D6-5AA2132D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2A32-F532-426A-98EB-F28392E45F55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E93C5-C0DC-4245-9DE0-E24DDF02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89A99-ECED-4FF1-934E-948B52D5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5550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11255-4545-4C27-8867-C6EADA25B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F6826-BAB3-4FE2-86CE-93C325E82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81C52-CAA5-47AF-8452-5CCBFE4F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48D7D-73A2-4B82-A354-3E6B2789E6D6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9425-7312-4E65-ACA2-C85EDDC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53ED-895A-4D2E-9A45-450A3F29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238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4F57-3800-4239-8CED-E3775B4B7F38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4380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5677-A699-45D8-BACF-3803E4EC9F65}" type="datetime1">
              <a:rPr lang="en-CA" smtClean="0"/>
              <a:t>2018-10-27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615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0C9EA-0E1C-4679-8746-6635EC161E95}" type="datetime1">
              <a:rPr lang="en-CA" smtClean="0"/>
              <a:t>2018-10-27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897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31A4-2F87-40B8-9B24-47A206E8FC56}" type="datetime1">
              <a:rPr lang="en-CA" smtClean="0"/>
              <a:t>2018-10-27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956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8F60-A4FE-479B-B868-B964BD46277D}" type="datetime1">
              <a:rPr lang="en-CA" smtClean="0"/>
              <a:t>2018-10-27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09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CA2F-A74C-4E1E-B6CB-2203A25D28DD}" type="datetime1">
              <a:rPr lang="en-CA" smtClean="0"/>
              <a:t>2018-10-27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838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DD7A1-1FDE-42D3-B1EE-7DB265F48D56}" type="datetime1">
              <a:rPr lang="en-CA" smtClean="0"/>
              <a:t>2018-10-27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61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D953371-BF1C-4C93-B378-37F1FDF4F951}" type="datetime1">
              <a:rPr lang="en-CA" smtClean="0"/>
              <a:t>2018-10-27</a:t>
            </a:fld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619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9FED3-92F8-46FD-8498-DF5F185EC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19299-A9BF-467B-8B01-1E19F32F7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0FE7B-D086-45CB-8976-4617C58BC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53371-BF1C-4C93-B378-37F1FDF4F951}" type="datetime1">
              <a:rPr lang="en-CA" smtClean="0"/>
              <a:t>2018-10-27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82093-E4DC-4F8A-9982-C9B0C49DB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B952-795F-4A06-9778-430D82CE9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EBBAE-4CC6-43F3-AF49-3AB4A2284D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29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himp.net/groups/let-s-talk-science-at-the-university-of-victoria" TargetMode="External"/><Relationship Id="rId5" Type="http://schemas.openxmlformats.org/officeDocument/2006/relationships/hyperlink" Target="http://chim.pn/19FZKtk" TargetMode="Externa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A2D5-2324-4DDC-A635-F314E3DE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395" y="496488"/>
            <a:ext cx="5324840" cy="1241571"/>
          </a:xfrm>
        </p:spPr>
        <p:txBody>
          <a:bodyPr>
            <a:normAutofit/>
          </a:bodyPr>
          <a:lstStyle/>
          <a:p>
            <a:pPr algn="l"/>
            <a:r>
              <a:rPr lang="en-CA" sz="36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Near-death experience:</a:t>
            </a:r>
            <a:br>
              <a:rPr lang="en-CA" sz="36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CA" sz="36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The mind </a:t>
            </a:r>
            <a:r>
              <a:rPr lang="en-CA" sz="3600" i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 extremis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285F0-4741-4157-BDBD-13B6A909A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486" y="1961407"/>
            <a:ext cx="2267824" cy="798572"/>
          </a:xfrm>
          <a:ln>
            <a:noFill/>
          </a:ln>
        </p:spPr>
        <p:txBody>
          <a:bodyPr>
            <a:normAutofit lnSpcReduction="10000"/>
          </a:bodyPr>
          <a:lstStyle/>
          <a:p>
            <a:pPr algn="l"/>
            <a:r>
              <a:rPr lang="en-CA" sz="1200" dirty="0">
                <a:ln w="3175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Juan C. Sanchez-Arias, MD</a:t>
            </a:r>
          </a:p>
          <a:p>
            <a:pPr algn="l"/>
            <a:r>
              <a:rPr lang="en-CA" sz="1200" dirty="0">
                <a:ln w="3175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PhD Candidate (Neuroscience)</a:t>
            </a:r>
          </a:p>
          <a:p>
            <a:pPr algn="l"/>
            <a:r>
              <a:rPr lang="en-CA" sz="1200" dirty="0">
                <a:ln w="3175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University of Victoria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D840C6A-A75F-444E-9077-EB58C089B85B}"/>
              </a:ext>
            </a:extLst>
          </p:cNvPr>
          <p:cNvSpPr txBox="1">
            <a:spLocks/>
          </p:cNvSpPr>
          <p:nvPr/>
        </p:nvSpPr>
        <p:spPr>
          <a:xfrm>
            <a:off x="2589402" y="5591282"/>
            <a:ext cx="9602598" cy="64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CA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We acknowledge with respect the </a:t>
            </a:r>
            <a:r>
              <a:rPr lang="en-CA" sz="1400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Lkwungen</a:t>
            </a:r>
            <a:r>
              <a:rPr lang="en-CA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-speaking peoples on whose traditional territory the Royal BC Museum stands and the </a:t>
            </a:r>
            <a:r>
              <a:rPr lang="en-CA" sz="1400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Songhees</a:t>
            </a:r>
            <a:r>
              <a:rPr lang="en-CA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, Esquimalt peoples whose historical relationships with the land continue to this day.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A9386-39C0-4146-8ABA-648AD28692BA}"/>
              </a:ext>
            </a:extLst>
          </p:cNvPr>
          <p:cNvSpPr txBox="1"/>
          <p:nvPr/>
        </p:nvSpPr>
        <p:spPr>
          <a:xfrm>
            <a:off x="3048000" y="658094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Night Shift: After Life – October 27</a:t>
            </a:r>
            <a:r>
              <a:rPr lang="en-CA" sz="1200" baseline="300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th</a:t>
            </a:r>
            <a:r>
              <a:rPr lang="en-CA" sz="1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, 2018. Royal BC Museum, Victoria, BC. Canada</a:t>
            </a:r>
          </a:p>
        </p:txBody>
      </p:sp>
    </p:spTree>
    <p:extLst>
      <p:ext uri="{BB962C8B-B14F-4D97-AF65-F5344CB8AC3E}">
        <p14:creationId xmlns:p14="http://schemas.microsoft.com/office/powerpoint/2010/main" val="3596104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EEF23-F371-4A8D-8C39-E6E91EF1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Near-death experiences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84626-347D-40B2-B0C9-0055827A94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Personal experiences characterized by</a:t>
            </a:r>
          </a:p>
          <a:p>
            <a:pPr lvl="1"/>
            <a:r>
              <a:rPr lang="en-CA" dirty="0"/>
              <a:t>Awareness of being dead (50%)</a:t>
            </a:r>
          </a:p>
          <a:p>
            <a:pPr lvl="1"/>
            <a:r>
              <a:rPr lang="en-CA" dirty="0"/>
              <a:t>Positive emotions (56%)</a:t>
            </a:r>
          </a:p>
          <a:p>
            <a:pPr lvl="1"/>
            <a:r>
              <a:rPr lang="en-CA" dirty="0"/>
              <a:t>Meeting with deceased persons (32%)</a:t>
            </a:r>
          </a:p>
          <a:p>
            <a:pPr lvl="1"/>
            <a:r>
              <a:rPr lang="en-CA" dirty="0"/>
              <a:t>Moving through a tunnel (31%)</a:t>
            </a:r>
          </a:p>
          <a:p>
            <a:pPr lvl="1"/>
            <a:r>
              <a:rPr lang="en-CA" dirty="0"/>
              <a:t>Celestial landscape (29%)</a:t>
            </a:r>
          </a:p>
          <a:p>
            <a:pPr lvl="1"/>
            <a:r>
              <a:rPr lang="en-CA" dirty="0"/>
              <a:t>Out of body experience (24%)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4CF4A-FB81-482D-8012-515D2372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10</a:t>
            </a:fld>
            <a:endParaRPr lang="en-CA"/>
          </a:p>
        </p:txBody>
      </p:sp>
      <p:pic>
        <p:nvPicPr>
          <p:cNvPr id="6154" name="Picture 10" descr="Image result for near death experience">
            <a:extLst>
              <a:ext uri="{FF2B5EF4-FFF2-40B4-BE49-F238E27FC236}">
                <a16:creationId xmlns:a16="http://schemas.microsoft.com/office/drawing/2014/main" id="{28CCC34D-159F-4950-85D0-95199FCF35E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694514"/>
            <a:ext cx="4824412" cy="319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931BFA-DD86-49DD-B288-681D5040A859}"/>
              </a:ext>
            </a:extLst>
          </p:cNvPr>
          <p:cNvSpPr/>
          <p:nvPr/>
        </p:nvSpPr>
        <p:spPr>
          <a:xfrm>
            <a:off x="4620126" y="6457890"/>
            <a:ext cx="7465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000" dirty="0">
                <a:effectLst/>
              </a:rPr>
              <a:t>van </a:t>
            </a:r>
            <a:r>
              <a:rPr lang="en-CA" sz="1000" dirty="0" err="1">
                <a:effectLst/>
              </a:rPr>
              <a:t>Lommel</a:t>
            </a:r>
            <a:r>
              <a:rPr lang="en-CA" sz="1000" dirty="0">
                <a:effectLst/>
              </a:rPr>
              <a:t>, P, et al. (2001). Near-death experience in survivors of cardiac arrest: a prospective study in the Netherlands. The Lancet </a:t>
            </a:r>
            <a:r>
              <a:rPr lang="en-CA" sz="1000" i="1" dirty="0">
                <a:effectLst/>
              </a:rPr>
              <a:t>358</a:t>
            </a:r>
            <a:r>
              <a:rPr lang="en-CA" sz="1000" dirty="0">
                <a:effectLst/>
              </a:rPr>
              <a:t>, 2039–2045.</a:t>
            </a:r>
          </a:p>
        </p:txBody>
      </p:sp>
    </p:spTree>
    <p:extLst>
      <p:ext uri="{BB962C8B-B14F-4D97-AF65-F5344CB8AC3E}">
        <p14:creationId xmlns:p14="http://schemas.microsoft.com/office/powerpoint/2010/main" val="62125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EAAC3-9F18-4C2A-BBC2-C5F25BF4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brain </a:t>
            </a:r>
            <a:r>
              <a:rPr lang="en-CA" i="1" dirty="0"/>
              <a:t>in extremis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05C5F-5483-477F-BB70-DC532F0C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11</a:t>
            </a:fld>
            <a:endParaRPr lang="en-CA"/>
          </a:p>
        </p:txBody>
      </p:sp>
      <p:pic>
        <p:nvPicPr>
          <p:cNvPr id="14340" name="Picture 4" descr="http://www.pnas.org/content/pnas/110/35/14432/F1.large.jpg?width=800&amp;height=600&amp;carousel=1">
            <a:extLst>
              <a:ext uri="{FF2B5EF4-FFF2-40B4-BE49-F238E27FC236}">
                <a16:creationId xmlns:a16="http://schemas.microsoft.com/office/drawing/2014/main" id="{DD773B52-D7DF-4B8C-B03D-D1C8E132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63" y="2576903"/>
            <a:ext cx="10982425" cy="373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1E7A-43DB-4CBF-BE54-2D4A9DCD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brain </a:t>
            </a:r>
            <a:r>
              <a:rPr lang="en-CA" i="1" dirty="0"/>
              <a:t>in extremis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05DD1-6278-4D25-97EA-ED326FF6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12</a:t>
            </a:fld>
            <a:endParaRPr lang="en-CA"/>
          </a:p>
        </p:txBody>
      </p:sp>
      <p:pic>
        <p:nvPicPr>
          <p:cNvPr id="15362" name="Picture 2" descr="Image result for LSD">
            <a:extLst>
              <a:ext uri="{FF2B5EF4-FFF2-40B4-BE49-F238E27FC236}">
                <a16:creationId xmlns:a16="http://schemas.microsoft.com/office/drawing/2014/main" id="{DA79A6F9-8587-403D-9179-E018AAB1C9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784971"/>
            <a:ext cx="4824412" cy="301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sensory processing">
            <a:extLst>
              <a:ext uri="{FF2B5EF4-FFF2-40B4-BE49-F238E27FC236}">
                <a16:creationId xmlns:a16="http://schemas.microsoft.com/office/drawing/2014/main" id="{3CC29A33-D76D-4D72-A855-B549F78E9D9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603500"/>
            <a:ext cx="3416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2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A1C209-ECF7-4E5D-8543-2903F41A6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aftermath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2077E5-C147-4AA8-A268-5C4F3B1FC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5590D-6491-4F58-BE26-E75594FD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552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5CBB-6668-4D0E-B35B-14A48AC7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Brain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8CB2-9D96-47B0-8F0A-1E80ECA91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446948" cy="3416300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Autolysis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No oxygen, no cellular function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Release of enzymes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Accumulation of toxins</a:t>
            </a:r>
          </a:p>
          <a:p>
            <a:r>
              <a:rPr lang="en-CA" dirty="0"/>
              <a:t>Putrefaction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Anaerobic degradation by intestinal bacteria</a:t>
            </a:r>
          </a:p>
          <a:p>
            <a:r>
              <a:rPr lang="en-CA" dirty="0"/>
              <a:t>Decay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Aerobic destruction by other organisms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A767A-9A91-48D7-A1C9-E7D8FF22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14</a:t>
            </a:fld>
            <a:endParaRPr lang="en-CA"/>
          </a:p>
        </p:txBody>
      </p:sp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6CDB11CC-DAC8-4E35-A8ED-3FEF2846FBA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71" end="9055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3071" y="2481080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75617-365D-4D70-ADBA-E6142D04C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6891"/>
            <a:ext cx="1940223" cy="1489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2330EB-B207-4F9C-B47C-2383CC2238A1}"/>
              </a:ext>
            </a:extLst>
          </p:cNvPr>
          <p:cNvSpPr txBox="1"/>
          <p:nvPr/>
        </p:nvSpPr>
        <p:spPr>
          <a:xfrm>
            <a:off x="7066111" y="1812642"/>
            <a:ext cx="103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6 minutes</a:t>
            </a:r>
          </a:p>
        </p:txBody>
      </p:sp>
    </p:spTree>
    <p:extLst>
      <p:ext uri="{BB962C8B-B14F-4D97-AF65-F5344CB8AC3E}">
        <p14:creationId xmlns:p14="http://schemas.microsoft.com/office/powerpoint/2010/main" val="35722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4F93-6B7A-4CC9-BD26-131ED2CF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Uploading the human brain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6DE359-19AC-4C00-BAA3-3060A55861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How to make a copy of the human brain?</a:t>
            </a:r>
          </a:p>
          <a:p>
            <a:endParaRPr lang="en-CA" dirty="0"/>
          </a:p>
          <a:p>
            <a:r>
              <a:rPr lang="en-CA" dirty="0"/>
              <a:t>How to copy the human brain into a digital format?</a:t>
            </a:r>
          </a:p>
          <a:p>
            <a:endParaRPr lang="en-CA" dirty="0"/>
          </a:p>
          <a:p>
            <a:r>
              <a:rPr lang="en-CA" dirty="0"/>
              <a:t>How to read that code?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0CA24-A1C6-4C3E-9090-D0BDB311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15</a:t>
            </a:fld>
            <a:endParaRPr lang="en-CA"/>
          </a:p>
        </p:txBody>
      </p:sp>
      <p:pic>
        <p:nvPicPr>
          <p:cNvPr id="8194" name="Picture 2" descr="Image result for transcendence movie">
            <a:extLst>
              <a:ext uri="{FF2B5EF4-FFF2-40B4-BE49-F238E27FC236}">
                <a16:creationId xmlns:a16="http://schemas.microsoft.com/office/drawing/2014/main" id="{AE31EC55-9A6D-4E37-AF5A-58F5C7EA218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935734"/>
            <a:ext cx="4824412" cy="271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251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2ADD-36FE-4CA1-98F3-736E86FA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Reading the brain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FEBA1-0A83-4C4B-BE4E-36F043C2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BBBE5-FA44-4224-9BC6-D9E07704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532" y="2504325"/>
            <a:ext cx="5270935" cy="3790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2E54C7-14B9-4002-8A0E-F2FECA36A095}"/>
              </a:ext>
            </a:extLst>
          </p:cNvPr>
          <p:cNvSpPr/>
          <p:nvPr/>
        </p:nvSpPr>
        <p:spPr>
          <a:xfrm>
            <a:off x="4455494" y="6457890"/>
            <a:ext cx="7706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000" dirty="0" err="1">
                <a:effectLst/>
              </a:rPr>
              <a:t>Kameyama</a:t>
            </a:r>
            <a:r>
              <a:rPr lang="en-CA" sz="1000" dirty="0">
                <a:effectLst/>
              </a:rPr>
              <a:t>, M., Murakami, K., and </a:t>
            </a:r>
            <a:r>
              <a:rPr lang="en-CA" sz="1000" dirty="0" err="1">
                <a:effectLst/>
              </a:rPr>
              <a:t>Jinzaki</a:t>
            </a:r>
            <a:r>
              <a:rPr lang="en-CA" sz="1000" dirty="0">
                <a:effectLst/>
              </a:rPr>
              <a:t>, M. (2016). Comparison of [15O] H2O positron emission tomography and functional magnetic resonance imaging in activation studies. World Journal of Nuclear Medicine </a:t>
            </a:r>
            <a:r>
              <a:rPr lang="en-CA" sz="1000" i="1" dirty="0">
                <a:effectLst/>
              </a:rPr>
              <a:t>15</a:t>
            </a:r>
            <a:r>
              <a:rPr lang="en-CA" sz="1000" dirty="0">
                <a:effectLst/>
              </a:rPr>
              <a:t>, 3.</a:t>
            </a:r>
          </a:p>
        </p:txBody>
      </p:sp>
      <p:pic>
        <p:nvPicPr>
          <p:cNvPr id="9218" name="Picture 2" descr="Image result for eeg">
            <a:extLst>
              <a:ext uri="{FF2B5EF4-FFF2-40B4-BE49-F238E27FC236}">
                <a16:creationId xmlns:a16="http://schemas.microsoft.com/office/drawing/2014/main" id="{F79F4E15-A2F6-4A0C-998A-C209A4DD3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23" y="1908527"/>
            <a:ext cx="1837937" cy="11915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fmri">
            <a:extLst>
              <a:ext uri="{FF2B5EF4-FFF2-40B4-BE49-F238E27FC236}">
                <a16:creationId xmlns:a16="http://schemas.microsoft.com/office/drawing/2014/main" id="{DF0CE9CE-C6A4-4D2C-90BA-F3C610667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51409"/>
            <a:ext cx="1374808" cy="10311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single unit recording">
            <a:extLst>
              <a:ext uri="{FF2B5EF4-FFF2-40B4-BE49-F238E27FC236}">
                <a16:creationId xmlns:a16="http://schemas.microsoft.com/office/drawing/2014/main" id="{29FE399E-A07D-403B-9708-12B31B3E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473" y="4938175"/>
            <a:ext cx="1672187" cy="12315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53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F3BB51-897A-4AE3-A4A1-D19CB8AC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quite there but ...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DBBC0-6F11-47CB-9CAC-114C71C31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This year the entire neuronal population of a hydra was recorded!</a:t>
            </a:r>
          </a:p>
          <a:p>
            <a:endParaRPr lang="en-CA" dirty="0"/>
          </a:p>
          <a:p>
            <a:r>
              <a:rPr lang="en-CA" dirty="0"/>
              <a:t>Using basic science researchers were able to track neuronal acitivty and behaviours at the same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36FD6-7ED4-4431-A836-68D017C0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17</a:t>
            </a:fld>
            <a:endParaRPr lang="en-CA"/>
          </a:p>
        </p:txBody>
      </p:sp>
      <p:pic>
        <p:nvPicPr>
          <p:cNvPr id="8" name="Tracking neural activity in behaving hydra - C. Dupre and R. Yuste">
            <a:hlinkClick r:id="" action="ppaction://media"/>
            <a:extLst>
              <a:ext uri="{FF2B5EF4-FFF2-40B4-BE49-F238E27FC236}">
                <a16:creationId xmlns:a16="http://schemas.microsoft.com/office/drawing/2014/main" id="{A21E5805-1CD9-40BE-AFAC-CDA23433F7E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3762" y="2603500"/>
            <a:ext cx="3894313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et's talk science">
            <a:extLst>
              <a:ext uri="{FF2B5EF4-FFF2-40B4-BE49-F238E27FC236}">
                <a16:creationId xmlns:a16="http://schemas.microsoft.com/office/drawing/2014/main" id="{F7F40ABB-6665-4DFD-95B5-06A5F49E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37" y="57302"/>
            <a:ext cx="10069585" cy="263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F3AFF-48C3-47D1-B1E6-A7CBB991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40" y="3013534"/>
            <a:ext cx="2857500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89A67-BCD7-4DD9-915B-3F3ED2845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28" y="2834622"/>
            <a:ext cx="6484690" cy="32153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69A8F-07B7-42EE-9EF5-7D0D27067A31}"/>
              </a:ext>
            </a:extLst>
          </p:cNvPr>
          <p:cNvSpPr/>
          <p:nvPr/>
        </p:nvSpPr>
        <p:spPr>
          <a:xfrm>
            <a:off x="2408567" y="6382033"/>
            <a:ext cx="243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5"/>
              </a:rPr>
              <a:t>http://chim.pn/19FZKtk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746A9-052D-4241-A1FC-27ECDB824B5C}"/>
              </a:ext>
            </a:extLst>
          </p:cNvPr>
          <p:cNvSpPr/>
          <p:nvPr/>
        </p:nvSpPr>
        <p:spPr>
          <a:xfrm>
            <a:off x="189129" y="6085056"/>
            <a:ext cx="6870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6"/>
              </a:rPr>
              <a:t>https://chimp.net/groups/let-s-talk-science-at-the-university-of-victoria</a:t>
            </a:r>
            <a:r>
              <a:rPr lang="en-CA" dirty="0"/>
              <a:t>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8908432-ED67-4B69-A80B-123D6CCE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4256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rgbClr val="141414"/>
            </a:gs>
            <a:gs pos="10000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7F615-10E8-47E1-B159-580457013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01555"/>
            <a:ext cx="10515600" cy="687212"/>
          </a:xfrm>
        </p:spPr>
        <p:txBody>
          <a:bodyPr>
            <a:normAutofit lnSpcReduction="10000"/>
          </a:bodyPr>
          <a:lstStyle/>
          <a:p>
            <a:r>
              <a:rPr lang="en-CA" sz="4400" dirty="0"/>
              <a:t>Questions</a:t>
            </a:r>
            <a:r>
              <a:rPr lang="en-CA" sz="4400" i="1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AB3F1-2F25-4E7A-8529-A8A49E5C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19</a:t>
            </a:fld>
            <a:endParaRPr lang="en-CA"/>
          </a:p>
        </p:txBody>
      </p:sp>
      <p:pic>
        <p:nvPicPr>
          <p:cNvPr id="2050" name="Picture 2" descr="Image result for thank you spooky">
            <a:extLst>
              <a:ext uri="{FF2B5EF4-FFF2-40B4-BE49-F238E27FC236}">
                <a16:creationId xmlns:a16="http://schemas.microsoft.com/office/drawing/2014/main" id="{EF13A83B-32D0-467C-ABFA-C48A4D6D4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1" b="24931"/>
          <a:stretch/>
        </p:blipFill>
        <p:spPr bwMode="auto">
          <a:xfrm>
            <a:off x="3237801" y="1712839"/>
            <a:ext cx="5716398" cy="28661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7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85E9-CD74-43FC-A20B-E89C4466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BDAE1-45C6-4C9F-9B8C-1CDFB97B7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CA" dirty="0"/>
              <a:t>Your brain is awesome! 3 facts why this is true</a:t>
            </a:r>
          </a:p>
          <a:p>
            <a:pPr>
              <a:buFont typeface="+mj-lt"/>
              <a:buAutoNum type="arabicPeriod"/>
            </a:pPr>
            <a:r>
              <a:rPr lang="en-CA" dirty="0"/>
              <a:t>The mind </a:t>
            </a:r>
            <a:r>
              <a:rPr lang="en-CA" i="1" dirty="0"/>
              <a:t>in extremis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What is consciousness?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Near-death-experiences</a:t>
            </a:r>
          </a:p>
          <a:p>
            <a:pPr>
              <a:buFont typeface="+mj-lt"/>
              <a:buAutoNum type="arabicPeriod"/>
            </a:pPr>
            <a:r>
              <a:rPr lang="en-CA" dirty="0"/>
              <a:t>The aftermath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Brain decomposition</a:t>
            </a:r>
          </a:p>
          <a:p>
            <a:pPr>
              <a:buFont typeface="+mj-lt"/>
              <a:buAutoNum type="arabicPeriod"/>
            </a:pPr>
            <a:r>
              <a:rPr lang="en-CA" dirty="0"/>
              <a:t>Transcendence: Uploading the human brain?</a:t>
            </a:r>
          </a:p>
        </p:txBody>
      </p:sp>
    </p:spTree>
    <p:extLst>
      <p:ext uri="{BB962C8B-B14F-4D97-AF65-F5344CB8AC3E}">
        <p14:creationId xmlns:p14="http://schemas.microsoft.com/office/powerpoint/2010/main" val="2559390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80D1512-3A7D-4FCC-9276-D8F5BEBD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Mindblown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4966F-1EE0-4681-87D9-5F2D8565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20</a:t>
            </a:fld>
            <a:endParaRPr lang="en-CA"/>
          </a:p>
        </p:txBody>
      </p:sp>
      <p:pic>
        <p:nvPicPr>
          <p:cNvPr id="5122" name="Picture 2" descr="https://qph.fs.quoracdn.net/main-qimg-4bd51bd82d89fc187100af9cbf05f8c4">
            <a:extLst>
              <a:ext uri="{FF2B5EF4-FFF2-40B4-BE49-F238E27FC236}">
                <a16:creationId xmlns:a16="http://schemas.microsoft.com/office/drawing/2014/main" id="{4CDFB134-B5C4-4279-A6E3-2FABC67B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28" y="294613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wayne Lab\Desktop\Ca2+ Analysis\GIF\ZB_FOV3.gif">
            <a:extLst>
              <a:ext uri="{FF2B5EF4-FFF2-40B4-BE49-F238E27FC236}">
                <a16:creationId xmlns:a16="http://schemas.microsoft.com/office/drawing/2014/main" id="{A893DF1F-3724-46F2-878A-0ABE4BF0E9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776" y="2946132"/>
            <a:ext cx="3517231" cy="351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B28B5C-EC93-438D-85F4-03D51AD0185B}"/>
              </a:ext>
            </a:extLst>
          </p:cNvPr>
          <p:cNvSpPr txBox="1"/>
          <p:nvPr/>
        </p:nvSpPr>
        <p:spPr>
          <a:xfrm>
            <a:off x="2308460" y="2520654"/>
            <a:ext cx="226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Cluster of galaxies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A46C3-8A44-4A70-8780-76CBB87089E0}"/>
              </a:ext>
            </a:extLst>
          </p:cNvPr>
          <p:cNvSpPr txBox="1"/>
          <p:nvPr/>
        </p:nvSpPr>
        <p:spPr>
          <a:xfrm>
            <a:off x="7450935" y="2501986"/>
            <a:ext cx="315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Neuronal network in culture</a:t>
            </a:r>
          </a:p>
        </p:txBody>
      </p:sp>
    </p:spTree>
    <p:extLst>
      <p:ext uri="{BB962C8B-B14F-4D97-AF65-F5344CB8AC3E}">
        <p14:creationId xmlns:p14="http://schemas.microsoft.com/office/powerpoint/2010/main" val="301381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B8E591-F346-4072-8BCE-6C8627416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Your brain is awesome!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0733E-B5B0-4227-9057-B4F2411A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3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17A03-1C79-4C44-9807-9FE5F790C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024" y="2318300"/>
            <a:ext cx="4922044" cy="2768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203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Watson (computer)">
            <a:extLst>
              <a:ext uri="{FF2B5EF4-FFF2-40B4-BE49-F238E27FC236}">
                <a16:creationId xmlns:a16="http://schemas.microsoft.com/office/drawing/2014/main" id="{449374D5-4348-4B45-9D65-E310C9FB2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4" y="4900762"/>
            <a:ext cx="2132012" cy="12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en/thumb/0/00/IBM_Watson_Logo_2017.png/220px-IBM_Watson_Logo_2017.png">
            <a:extLst>
              <a:ext uri="{FF2B5EF4-FFF2-40B4-BE49-F238E27FC236}">
                <a16:creationId xmlns:a16="http://schemas.microsoft.com/office/drawing/2014/main" id="{38D7C387-EC9C-4536-8C43-0D4F5F955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86" y="4651899"/>
            <a:ext cx="639475" cy="5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B7B60-459A-4E2A-8E88-855C933C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Fact #1: Energy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2D9CD7-6CBD-4B9A-B3CA-7F65B0AE7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1888601"/>
          </a:xfrm>
        </p:spPr>
        <p:txBody>
          <a:bodyPr/>
          <a:lstStyle/>
          <a:p>
            <a:r>
              <a:rPr lang="en-CA" dirty="0"/>
              <a:t>Only 2% of total body weight</a:t>
            </a:r>
          </a:p>
          <a:p>
            <a:pPr lvl="1"/>
            <a:r>
              <a:rPr lang="en-CA" dirty="0"/>
              <a:t>But demands 20% of the resting metabolic rate.</a:t>
            </a:r>
          </a:p>
          <a:p>
            <a:r>
              <a:rPr lang="en-CA" dirty="0"/>
              <a:t>With some math magic, that is (roughly):</a:t>
            </a:r>
          </a:p>
          <a:p>
            <a:pPr lvl="1"/>
            <a:r>
              <a:rPr lang="en-CA" dirty="0"/>
              <a:t>12.6 watts -20 watts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4A3AD-AE09-42ED-BCCF-A21348D1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3074" name="Picture 2" descr="Image result for brain human">
            <a:extLst>
              <a:ext uri="{FF2B5EF4-FFF2-40B4-BE49-F238E27FC236}">
                <a16:creationId xmlns:a16="http://schemas.microsoft.com/office/drawing/2014/main" id="{59287ADD-E057-4D92-81B1-FE47BD7927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684855"/>
            <a:ext cx="4824412" cy="3215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60 watts bulb">
            <a:extLst>
              <a:ext uri="{FF2B5EF4-FFF2-40B4-BE49-F238E27FC236}">
                <a16:creationId xmlns:a16="http://schemas.microsoft.com/office/drawing/2014/main" id="{B477994C-95CB-4378-B811-8BF0BB35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98" y="4616388"/>
            <a:ext cx="1394164" cy="139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249392-68D9-4566-AE80-F0CB22344FEE}"/>
              </a:ext>
            </a:extLst>
          </p:cNvPr>
          <p:cNvSpPr txBox="1"/>
          <p:nvPr/>
        </p:nvSpPr>
        <p:spPr>
          <a:xfrm>
            <a:off x="1403810" y="6125228"/>
            <a:ext cx="116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60 watts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CD726-EA12-425C-A55E-6B6774490A16}"/>
              </a:ext>
            </a:extLst>
          </p:cNvPr>
          <p:cNvSpPr txBox="1"/>
          <p:nvPr/>
        </p:nvSpPr>
        <p:spPr>
          <a:xfrm>
            <a:off x="3488414" y="6126317"/>
            <a:ext cx="20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1,000 watts x 90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78A38-A8E8-46C5-B7A9-6361ADECAB0B}"/>
              </a:ext>
            </a:extLst>
          </p:cNvPr>
          <p:cNvSpPr/>
          <p:nvPr/>
        </p:nvSpPr>
        <p:spPr>
          <a:xfrm>
            <a:off x="8620919" y="6494560"/>
            <a:ext cx="33650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00" dirty="0">
                <a:effectLst/>
              </a:rPr>
              <a:t>Jabr, F. Does Thinking Really Hard Burn More Calories?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3E13F-2B71-4187-AD55-7AD5F7277396}"/>
              </a:ext>
            </a:extLst>
          </p:cNvPr>
          <p:cNvSpPr txBox="1"/>
          <p:nvPr/>
        </p:nvSpPr>
        <p:spPr>
          <a:xfrm rot="16200000">
            <a:off x="10597096" y="5157907"/>
            <a:ext cx="1329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Adeel Anwer. Flickr</a:t>
            </a:r>
          </a:p>
        </p:txBody>
      </p:sp>
    </p:spTree>
    <p:extLst>
      <p:ext uri="{BB962C8B-B14F-4D97-AF65-F5344CB8AC3E}">
        <p14:creationId xmlns:p14="http://schemas.microsoft.com/office/powerpoint/2010/main" val="21072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BB81-2801-48A2-8C9E-ABAD3374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 #2: Galaxy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F75DD-0B1F-4E8D-A2E6-11BFA4808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We have almost as many neurons as stars in the Milky Way!</a:t>
            </a:r>
          </a:p>
          <a:p>
            <a:pPr lvl="1"/>
            <a:r>
              <a:rPr lang="en-CA" dirty="0"/>
              <a:t>200 – 300 billion stars</a:t>
            </a:r>
          </a:p>
          <a:p>
            <a:pPr lvl="1"/>
            <a:r>
              <a:rPr lang="en-CA" dirty="0"/>
              <a:t>86.1 +/- 8.1 billion neurons</a:t>
            </a:r>
          </a:p>
          <a:p>
            <a:r>
              <a:rPr lang="en-CA" dirty="0"/>
              <a:t>Want more?</a:t>
            </a:r>
          </a:p>
          <a:p>
            <a:pPr lvl="1"/>
            <a:r>
              <a:rPr lang="en-CA" dirty="0"/>
              <a:t>Each neurons can have 7,000 synapses</a:t>
            </a:r>
          </a:p>
          <a:p>
            <a:pPr lvl="1"/>
            <a:r>
              <a:rPr lang="en-CA" dirty="0"/>
              <a:t>&gt; 100 trillion synapses!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2B67A-49DE-4B5A-BA66-8DF8C395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5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55528A-7D0E-4DFE-BBEA-8917A3802F19}"/>
              </a:ext>
            </a:extLst>
          </p:cNvPr>
          <p:cNvSpPr/>
          <p:nvPr/>
        </p:nvSpPr>
        <p:spPr>
          <a:xfrm>
            <a:off x="1280083" y="6552815"/>
            <a:ext cx="108239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050" dirty="0">
                <a:effectLst/>
              </a:rPr>
              <a:t>Azevedo, F.A.C., et al. (2009). Equal numbers of neuronal and nonneuronal cells make the human brain an isometrically scaled-up primate brain. J. Comp. Neurol. </a:t>
            </a:r>
            <a:r>
              <a:rPr lang="en-CA" sz="1050" i="1" dirty="0">
                <a:effectLst/>
              </a:rPr>
              <a:t>513</a:t>
            </a:r>
            <a:r>
              <a:rPr lang="en-CA" sz="1050" dirty="0">
                <a:effectLst/>
              </a:rPr>
              <a:t>, 532–541.</a:t>
            </a:r>
          </a:p>
        </p:txBody>
      </p:sp>
      <p:pic>
        <p:nvPicPr>
          <p:cNvPr id="4098" name="Picture 2" descr="Image result for neurons galaxy">
            <a:extLst>
              <a:ext uri="{FF2B5EF4-FFF2-40B4-BE49-F238E27FC236}">
                <a16:creationId xmlns:a16="http://schemas.microsoft.com/office/drawing/2014/main" id="{4826C637-6F04-4451-846A-8932CEAE34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03499"/>
            <a:ext cx="5538146" cy="3416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8AC784-DBDD-476A-A370-2137EF6CD46B}"/>
              </a:ext>
            </a:extLst>
          </p:cNvPr>
          <p:cNvSpPr/>
          <p:nvPr/>
        </p:nvSpPr>
        <p:spPr>
          <a:xfrm>
            <a:off x="4817673" y="6354718"/>
            <a:ext cx="7286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000" dirty="0">
                <a:effectLst/>
              </a:rPr>
              <a:t>Are There Really as Many Neurons in the Human Brain as Stars in the Milky Way? | Brain Metrics | Learn Science at </a:t>
            </a:r>
            <a:r>
              <a:rPr lang="en-CA" sz="1000" dirty="0" err="1">
                <a:effectLst/>
              </a:rPr>
              <a:t>Scitable</a:t>
            </a:r>
            <a:r>
              <a:rPr lang="en-CA" sz="1000" dirty="0">
                <a:effectLst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89DBB0-4FB0-4EBD-AB1C-95D0C9FF0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7222" y="4798011"/>
            <a:ext cx="1243311" cy="206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03E30E-5F63-43AD-AB98-E1B48B530F04}"/>
              </a:ext>
            </a:extLst>
          </p:cNvPr>
          <p:cNvSpPr txBox="1"/>
          <p:nvPr/>
        </p:nvSpPr>
        <p:spPr>
          <a:xfrm>
            <a:off x="9916367" y="5741734"/>
            <a:ext cx="1645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</a:rPr>
              <a:t>Meaney Lab - UPenn</a:t>
            </a:r>
          </a:p>
        </p:txBody>
      </p:sp>
    </p:spTree>
    <p:extLst>
      <p:ext uri="{BB962C8B-B14F-4D97-AF65-F5344CB8AC3E}">
        <p14:creationId xmlns:p14="http://schemas.microsoft.com/office/powerpoint/2010/main" val="672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FA01-59E7-48B5-A53E-84F50C932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Fact #3: Plasticity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53505-BA8A-4E78-B089-C1AF33B01D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The brain is a river</a:t>
            </a:r>
          </a:p>
          <a:p>
            <a:pPr lvl="1"/>
            <a:r>
              <a:rPr lang="en-CA" dirty="0"/>
              <a:t>Up to 70% of connections are re-organized every day</a:t>
            </a:r>
          </a:p>
          <a:p>
            <a:r>
              <a:rPr lang="en-CA" dirty="0"/>
              <a:t>Functional plasticity</a:t>
            </a:r>
          </a:p>
          <a:p>
            <a:pPr lvl="1"/>
            <a:r>
              <a:rPr lang="en-CA" dirty="0"/>
              <a:t>Moving a function to a different part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r>
              <a:rPr lang="en-CA" dirty="0"/>
              <a:t>Structural plasticity</a:t>
            </a:r>
          </a:p>
          <a:p>
            <a:pPr lvl="1"/>
            <a:r>
              <a:rPr lang="en-CA" dirty="0"/>
              <a:t>Changing physical structures from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794C2-6D1F-498E-B5CA-9A16AB65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6</a:t>
            </a:fld>
            <a:endParaRPr lang="en-CA"/>
          </a:p>
        </p:txBody>
      </p:sp>
      <p:pic>
        <p:nvPicPr>
          <p:cNvPr id="7" name="Picture 3" descr="C:\Users\Swayne Lab\Desktop\Ca2+ Analysis\GIF\ZB_FOV3.gif">
            <a:extLst>
              <a:ext uri="{FF2B5EF4-FFF2-40B4-BE49-F238E27FC236}">
                <a16:creationId xmlns:a16="http://schemas.microsoft.com/office/drawing/2014/main" id="{E6AB3794-0288-4D8A-AC26-26B583ADD4F2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945" y="2507248"/>
            <a:ext cx="3848476" cy="3848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72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B7CB98-291E-4DE5-A290-E042D249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20" y="2677644"/>
            <a:ext cx="5592278" cy="2283823"/>
          </a:xfrm>
        </p:spPr>
        <p:txBody>
          <a:bodyPr/>
          <a:lstStyle/>
          <a:p>
            <a:pPr algn="ctr"/>
            <a:r>
              <a:rPr lang="en-CA" dirty="0"/>
              <a:t>The mind </a:t>
            </a:r>
            <a:br>
              <a:rPr lang="en-CA" dirty="0"/>
            </a:br>
            <a:r>
              <a:rPr lang="en-CA" i="1" dirty="0"/>
              <a:t>in extremis</a:t>
            </a:r>
            <a:br>
              <a:rPr lang="en-CA" i="1" dirty="0"/>
            </a:br>
            <a:r>
              <a:rPr lang="en-CA" dirty="0">
                <a:solidFill>
                  <a:schemeClr val="accent2"/>
                </a:solidFill>
              </a:rPr>
              <a:t>(at the point of death)</a:t>
            </a:r>
            <a:endParaRPr lang="en-CA" i="1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AE440-09D8-4EB1-84C3-22B611B8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7</a:t>
            </a:fld>
            <a:endParaRPr lang="en-CA"/>
          </a:p>
        </p:txBody>
      </p:sp>
      <p:pic>
        <p:nvPicPr>
          <p:cNvPr id="11268" name="Picture 4" descr="Image result for limbo game">
            <a:extLst>
              <a:ext uri="{FF2B5EF4-FFF2-40B4-BE49-F238E27FC236}">
                <a16:creationId xmlns:a16="http://schemas.microsoft.com/office/drawing/2014/main" id="{EB6BB475-1F4F-4A01-886E-16B423EA6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194" y="2677644"/>
            <a:ext cx="3927108" cy="2208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3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767D-CD9B-46E5-89BE-35AF8719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Mind, consciousness, levels?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16192-38F9-435D-9096-65A44AD3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8</a:t>
            </a:fld>
            <a:endParaRPr lang="en-CA"/>
          </a:p>
        </p:txBody>
      </p:sp>
      <p:pic>
        <p:nvPicPr>
          <p:cNvPr id="12290" name="Picture 2" descr="Image result for levels of consciousness clinical">
            <a:extLst>
              <a:ext uri="{FF2B5EF4-FFF2-40B4-BE49-F238E27FC236}">
                <a16:creationId xmlns:a16="http://schemas.microsoft.com/office/drawing/2014/main" id="{27A532FD-54FA-4F8F-A260-36129B076C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3"/>
          <a:stretch/>
        </p:blipFill>
        <p:spPr bwMode="auto">
          <a:xfrm>
            <a:off x="3164085" y="2425567"/>
            <a:ext cx="5863829" cy="388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69CBBF-8A91-458F-80F7-97EC51053F5B}"/>
              </a:ext>
            </a:extLst>
          </p:cNvPr>
          <p:cNvSpPr/>
          <p:nvPr/>
        </p:nvSpPr>
        <p:spPr>
          <a:xfrm>
            <a:off x="2735127" y="6611779"/>
            <a:ext cx="94289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000" dirty="0" err="1">
                <a:effectLst/>
              </a:rPr>
              <a:t>Boly</a:t>
            </a:r>
            <a:r>
              <a:rPr lang="en-CA" sz="1000" dirty="0">
                <a:effectLst/>
              </a:rPr>
              <a:t>, M., et al. (2013). Consciousness in humans and non-human animals: recent advances and future directions. Front. Psychol. </a:t>
            </a:r>
            <a:r>
              <a:rPr lang="en-CA" sz="1000" i="1" dirty="0">
                <a:effectLst/>
              </a:rPr>
              <a:t>4</a:t>
            </a:r>
            <a:r>
              <a:rPr lang="en-CA" sz="10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750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static.scientificamerican.com/sciam/assets/Image/saw0618Inno06_d.png">
            <a:extLst>
              <a:ext uri="{FF2B5EF4-FFF2-40B4-BE49-F238E27FC236}">
                <a16:creationId xmlns:a16="http://schemas.microsoft.com/office/drawing/2014/main" id="{6AF5DC1C-E41A-409A-BF28-BE3D167583A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9" b="3844"/>
          <a:stretch/>
        </p:blipFill>
        <p:spPr bwMode="auto">
          <a:xfrm>
            <a:off x="1498007" y="211755"/>
            <a:ext cx="8825658" cy="617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F2520-24B1-42F8-B03B-5E64418B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BAE-4CC6-43F3-AF49-3AB4A2284D19}" type="slidenum">
              <a:rPr lang="en-CA" smtClean="0"/>
              <a:t>9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629E3-DE6F-44DF-96F2-1794F539A0B8}"/>
              </a:ext>
            </a:extLst>
          </p:cNvPr>
          <p:cNvSpPr/>
          <p:nvPr/>
        </p:nvSpPr>
        <p:spPr>
          <a:xfrm>
            <a:off x="9941000" y="6562271"/>
            <a:ext cx="20521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00" dirty="0">
                <a:effectLst/>
              </a:rPr>
              <a:t>Koch, C. What Is Consciousness?</a:t>
            </a:r>
          </a:p>
        </p:txBody>
      </p:sp>
    </p:spTree>
    <p:extLst>
      <p:ext uri="{BB962C8B-B14F-4D97-AF65-F5344CB8AC3E}">
        <p14:creationId xmlns:p14="http://schemas.microsoft.com/office/powerpoint/2010/main" val="1931919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69696"/>
      </a:accent1>
      <a:accent2>
        <a:srgbClr val="808080"/>
      </a:accent2>
      <a:accent3>
        <a:srgbClr val="5F5F5F"/>
      </a:accent3>
      <a:accent4>
        <a:srgbClr val="808080"/>
      </a:accent4>
      <a:accent5>
        <a:srgbClr val="4D4D4D"/>
      </a:accent5>
      <a:accent6>
        <a:srgbClr val="393939"/>
      </a:accent6>
      <a:hlink>
        <a:srgbClr val="262626"/>
      </a:hlink>
      <a:folHlink>
        <a:srgbClr val="919191"/>
      </a:folHlink>
    </a:clrScheme>
    <a:fontScheme name="Adobe Heiti">
      <a:majorFont>
        <a:latin typeface="Adobe Fan Heiti Std B"/>
        <a:ea typeface=""/>
        <a:cs typeface=""/>
      </a:majorFont>
      <a:minorFont>
        <a:latin typeface="Adobe Kaiti Std R"/>
        <a:ea typeface=""/>
        <a:cs typeface="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</TotalTime>
  <Words>644</Words>
  <Application>Microsoft Office PowerPoint</Application>
  <PresentationFormat>Widescreen</PresentationFormat>
  <Paragraphs>109</Paragraphs>
  <Slides>20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Adobe Fan Heiti Std B</vt:lpstr>
      <vt:lpstr>Adobe Kaiti Std R</vt:lpstr>
      <vt:lpstr>Arial</vt:lpstr>
      <vt:lpstr>Calibri</vt:lpstr>
      <vt:lpstr>Calibri Light</vt:lpstr>
      <vt:lpstr>Wingdings 3</vt:lpstr>
      <vt:lpstr>Ion Boardroom</vt:lpstr>
      <vt:lpstr>Office Theme</vt:lpstr>
      <vt:lpstr>Near-death experience: The mind in extremis</vt:lpstr>
      <vt:lpstr>Table of contents</vt:lpstr>
      <vt:lpstr>Your brain is awesome!</vt:lpstr>
      <vt:lpstr>Fact #1: Energy</vt:lpstr>
      <vt:lpstr>Fact #2: Galaxy</vt:lpstr>
      <vt:lpstr>Fact #3: Plasticity</vt:lpstr>
      <vt:lpstr>The mind  in extremis (at the point of death)</vt:lpstr>
      <vt:lpstr>Mind, consciousness, levels?</vt:lpstr>
      <vt:lpstr>PowerPoint Presentation</vt:lpstr>
      <vt:lpstr>Near-death experiences</vt:lpstr>
      <vt:lpstr>The brain in extremis</vt:lpstr>
      <vt:lpstr>The brain in extremis</vt:lpstr>
      <vt:lpstr>The aftermath</vt:lpstr>
      <vt:lpstr>Brain decomposition</vt:lpstr>
      <vt:lpstr>Uploading the human brain</vt:lpstr>
      <vt:lpstr>Reading the brain</vt:lpstr>
      <vt:lpstr>Not quite there but ...</vt:lpstr>
      <vt:lpstr>PowerPoint Presentation</vt:lpstr>
      <vt:lpstr>PowerPoint Presentation</vt:lpstr>
      <vt:lpstr>Mindblown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Near-death experience: The mind in extremis</dc:title>
  <dc:creator>Juan Camilo Sánchez Arias</dc:creator>
  <cp:lastModifiedBy>Juan Camilo Sánchez Arias</cp:lastModifiedBy>
  <cp:revision>38</cp:revision>
  <dcterms:created xsi:type="dcterms:W3CDTF">2018-10-27T15:50:42Z</dcterms:created>
  <dcterms:modified xsi:type="dcterms:W3CDTF">2018-10-28T02:38:56Z</dcterms:modified>
</cp:coreProperties>
</file>